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2"/>
  </p:notesMasterIdLst>
  <p:handoutMasterIdLst>
    <p:handoutMasterId r:id="rId103"/>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4" r:id="rId74"/>
    <p:sldId id="1260" r:id="rId75"/>
    <p:sldId id="1273" r:id="rId76"/>
    <p:sldId id="1261" r:id="rId77"/>
    <p:sldId id="1274" r:id="rId78"/>
    <p:sldId id="1275" r:id="rId79"/>
    <p:sldId id="1276" r:id="rId80"/>
    <p:sldId id="1277" r:id="rId81"/>
    <p:sldId id="1278" r:id="rId82"/>
    <p:sldId id="1226" r:id="rId83"/>
    <p:sldId id="1258" r:id="rId84"/>
    <p:sldId id="1227" r:id="rId85"/>
    <p:sldId id="1250" r:id="rId86"/>
    <p:sldId id="1228" r:id="rId87"/>
    <p:sldId id="1229" r:id="rId88"/>
    <p:sldId id="1230" r:id="rId89"/>
    <p:sldId id="1231" r:id="rId90"/>
    <p:sldId id="1232" r:id="rId91"/>
    <p:sldId id="1233" r:id="rId92"/>
    <p:sldId id="1107" r:id="rId93"/>
    <p:sldId id="1270" r:id="rId94"/>
    <p:sldId id="1271" r:id="rId95"/>
    <p:sldId id="1109" r:id="rId96"/>
    <p:sldId id="1108" r:id="rId97"/>
    <p:sldId id="1113" r:id="rId98"/>
    <p:sldId id="1272" r:id="rId99"/>
    <p:sldId id="1112" r:id="rId100"/>
    <p:sldId id="934" r:id="rId101"/>
  </p:sldIdLst>
  <p:sldSz cx="9144000" cy="6858000" type="screen4x3"/>
  <p:notesSz cx="7315200" cy="9601200"/>
  <p:custDataLst>
    <p:tags r:id="rId105"/>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0" autoAdjust="0"/>
    <p:restoredTop sz="94694" autoAdjust="0"/>
  </p:normalViewPr>
  <p:slideViewPr>
    <p:cSldViewPr>
      <p:cViewPr>
        <p:scale>
          <a:sx n="143" d="100"/>
          <a:sy n="143" d="100"/>
        </p:scale>
        <p:origin x="-1608" y="-1224"/>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4.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printerSettings" Target="printerSettings/printerSettings1.bin"/><Relationship Id="rId105" Type="http://schemas.openxmlformats.org/officeDocument/2006/relationships/tags" Target="tags/tag1.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67</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68</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68</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75</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75</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77</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77</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78</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79</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82</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83</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83</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84</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85</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86</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87</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89</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90</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91</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92</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93</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93</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94</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a:t>
            </a:r>
            <a:r>
              <a:rPr lang="en-US" sz="800" dirty="0" smtClean="0">
                <a:solidFill>
                  <a:srgbClr val="FBFCFF"/>
                </a:solidFill>
              </a:rPr>
              <a:t>2015 </a:t>
            </a:r>
            <a:r>
              <a:rPr lang="en-US" sz="800" dirty="0" smtClean="0">
                <a:solidFill>
                  <a:srgbClr val="FBFCFF"/>
                </a:solidFill>
              </a:rPr>
              <a:t>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a:t>
            </a:r>
            <a:r>
              <a:rPr lang="en-US" sz="800" dirty="0" smtClean="0">
                <a:solidFill>
                  <a:srgbClr val="FBFCFF"/>
                </a:solidFill>
              </a:rPr>
              <a:t>2015 </a:t>
            </a:r>
            <a:r>
              <a:rPr lang="en-US" sz="800" dirty="0" smtClean="0">
                <a:solidFill>
                  <a:srgbClr val="FBFCFF"/>
                </a:solidFill>
              </a:rPr>
              <a:t>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a:t>
            </a:r>
            <a:r>
              <a:rPr lang="en-US" sz="800" dirty="0" smtClean="0">
                <a:solidFill>
                  <a:srgbClr val="FBFCFF"/>
                </a:solidFill>
              </a:rPr>
              <a:t>2015 </a:t>
            </a:r>
            <a:r>
              <a:rPr lang="en-US" sz="800" dirty="0" smtClean="0">
                <a:solidFill>
                  <a:srgbClr val="FBFCFF"/>
                </a:solidFill>
              </a:rPr>
              <a:t>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a:t>
            </a:r>
            <a:r>
              <a:rPr lang="en-US" sz="800" dirty="0" smtClean="0">
                <a:solidFill>
                  <a:srgbClr val="FBFCFF"/>
                </a:solidFill>
              </a:rPr>
              <a:t>2015 </a:t>
            </a:r>
            <a:r>
              <a:rPr lang="en-US" sz="800" dirty="0" smtClean="0">
                <a:solidFill>
                  <a:srgbClr val="FBFCFF"/>
                </a:solidFill>
              </a:rPr>
              <a:t>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a:t>
            </a:r>
            <a:r>
              <a:rPr lang="en-US" sz="800" dirty="0" smtClean="0">
                <a:solidFill>
                  <a:srgbClr val="FBFCFF"/>
                </a:solidFill>
              </a:rPr>
              <a:t>2015 </a:t>
            </a:r>
            <a:r>
              <a:rPr lang="en-US" sz="800" dirty="0" smtClean="0">
                <a:solidFill>
                  <a:srgbClr val="FBFCFF"/>
                </a:solidFill>
              </a:rPr>
              <a:t>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7.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4.xml"/><Relationship Id="rId3"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7.png"/><Relationship Id="rId1" Type="http://schemas.openxmlformats.org/officeDocument/2006/relationships/slideLayout" Target="../slideLayouts/slideLayout6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6.xml"/><Relationship Id="rId3"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9.png"/><Relationship Id="rId1" Type="http://schemas.openxmlformats.org/officeDocument/2006/relationships/slideLayout" Target="../slideLayouts/slideLayout62.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2.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3.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4.png"/><Relationship Id="rId1" Type="http://schemas.openxmlformats.org/officeDocument/2006/relationships/slideLayout" Target="../slideLayouts/slideLayout62.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 Id="rId3" Type="http://schemas.openxmlformats.org/officeDocument/2006/relationships/image" Target="../media/image8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4.xml"/><Relationship Id="rId3"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88.png"/><Relationship Id="rId1" Type="http://schemas.openxmlformats.org/officeDocument/2006/relationships/slideLayout" Target="../slideLayouts/slideLayout6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9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6.xml"/><Relationship Id="rId3"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8.xml"/><Relationship Id="rId3" Type="http://schemas.openxmlformats.org/officeDocument/2006/relationships/image" Target="../media/image93.png"/></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62.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ondemand.brightcovelearning.com" TargetMode="External"/><Relationship Id="rId7" Type="http://schemas.openxmlformats.org/officeDocument/2006/relationships/hyperlink" Target="http://video.brightcovelearning.com"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6.png"/><Relationship Id="rId1" Type="http://schemas.openxmlformats.org/officeDocument/2006/relationships/slideLayout" Target="../slideLayouts/slideLayout6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3.xml"/><Relationship Id="rId3"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5.xml"/><Relationship Id="rId3" Type="http://schemas.openxmlformats.org/officeDocument/2006/relationships/image" Target="../media/image9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6.xml"/><Relationship Id="rId3" Type="http://schemas.openxmlformats.org/officeDocument/2006/relationships/image" Target="../media/image1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7.xml"/><Relationship Id="rId3" Type="http://schemas.openxmlformats.org/officeDocument/2006/relationships/hyperlink" Target="http://support.brightcove.com/en/docs/brightcove-sdk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11" name="Picture 10"/>
          <p:cNvPicPr>
            <a:picLocks noChangeAspect="1"/>
          </p:cNvPicPr>
          <p:nvPr/>
        </p:nvPicPr>
        <p:blipFill>
          <a:blip r:embed="rId4"/>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18" name="Picture 17"/>
          <p:cNvPicPr>
            <a:picLocks noChangeAspect="1"/>
          </p:cNvPicPr>
          <p:nvPr/>
        </p:nvPicPr>
        <p:blipFill>
          <a:blip r:embed="rId5"/>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5" name="Picture 24"/>
          <p:cNvPicPr>
            <a:picLocks noChangeAspect="1"/>
          </p:cNvPicPr>
          <p:nvPr/>
        </p:nvPicPr>
        <p:blipFill>
          <a:blip r:embed="rId6"/>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0" name="Picture 29"/>
          <p:cNvPicPr>
            <a:picLocks noChangeAspect="1"/>
          </p:cNvPicPr>
          <p:nvPr/>
        </p:nvPicPr>
        <p:blipFill>
          <a:blip r:embed="rId6"/>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35" name="Picture 34"/>
          <p:cNvPicPr>
            <a:picLocks noChangeAspect="1"/>
          </p:cNvPicPr>
          <p:nvPr/>
        </p:nvPicPr>
        <p:blipFill>
          <a:blip r:embed="rId6"/>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80541" y="1295400"/>
            <a:ext cx="7225259" cy="5164931"/>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33" name="Rectangle 32"/>
          <p:cNvSpPr/>
          <p:nvPr/>
        </p:nvSpPr>
        <p:spPr>
          <a:xfrm>
            <a:off x="2057400" y="1524000"/>
            <a:ext cx="3200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14600" y="914400"/>
            <a:ext cx="1295400" cy="230832"/>
          </a:xfrm>
          <a:prstGeom prst="rect">
            <a:avLst/>
          </a:prstGeom>
          <a:noFill/>
        </p:spPr>
        <p:txBody>
          <a:bodyPr wrap="square" rtlCol="0">
            <a:spAutoFit/>
          </a:bodyPr>
          <a:lstStyle/>
          <a:p>
            <a:r>
              <a:rPr lang="en-US" sz="900" dirty="0" smtClean="0">
                <a:solidFill>
                  <a:srgbClr val="0088DF"/>
                </a:solidFill>
              </a:rPr>
              <a:t>Video Cloud modules</a:t>
            </a:r>
            <a:endParaRPr lang="en-US" sz="900" dirty="0">
              <a:solidFill>
                <a:srgbClr val="0088DF"/>
              </a:solidFill>
            </a:endParaRPr>
          </a:p>
        </p:txBody>
      </p:sp>
      <p:sp>
        <p:nvSpPr>
          <p:cNvPr id="36" name="Rectangle 35"/>
          <p:cNvSpPr/>
          <p:nvPr/>
        </p:nvSpPr>
        <p:spPr>
          <a:xfrm>
            <a:off x="6324600" y="1295400"/>
            <a:ext cx="9144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6400800" y="1064568"/>
            <a:ext cx="762000" cy="230832"/>
          </a:xfrm>
          <a:prstGeom prst="rect">
            <a:avLst/>
          </a:prstGeom>
          <a:noFill/>
        </p:spPr>
        <p:txBody>
          <a:bodyPr wrap="square" rtlCol="0">
            <a:spAutoFit/>
          </a:bodyPr>
          <a:lstStyle/>
          <a:p>
            <a:r>
              <a:rPr lang="en-US" sz="900" dirty="0" smtClean="0">
                <a:solidFill>
                  <a:srgbClr val="0088DF"/>
                </a:solidFill>
              </a:rPr>
              <a:t>User login</a:t>
            </a:r>
            <a:endParaRPr lang="en-US" sz="900" dirty="0">
              <a:solidFill>
                <a:srgbClr val="0088DF"/>
              </a:solidFill>
            </a:endParaRPr>
          </a:p>
        </p:txBody>
      </p:sp>
      <p:sp>
        <p:nvSpPr>
          <p:cNvPr id="38" name="Rectangle 37"/>
          <p:cNvSpPr/>
          <p:nvPr/>
        </p:nvSpPr>
        <p:spPr>
          <a:xfrm>
            <a:off x="7467600" y="1295400"/>
            <a:ext cx="457200" cy="2286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315200" y="1066800"/>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2" name="Rectangle 41"/>
          <p:cNvSpPr/>
          <p:nvPr/>
        </p:nvSpPr>
        <p:spPr>
          <a:xfrm>
            <a:off x="5562600" y="2209800"/>
            <a:ext cx="19050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7543800" y="3429000"/>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grpSp>
        <p:nvGrpSpPr>
          <p:cNvPr id="11" name="Group 10"/>
          <p:cNvGrpSpPr/>
          <p:nvPr/>
        </p:nvGrpSpPr>
        <p:grpSpPr>
          <a:xfrm>
            <a:off x="152400" y="3921204"/>
            <a:ext cx="1828800" cy="369332"/>
            <a:chOff x="152400" y="3897868"/>
            <a:chExt cx="1828800" cy="369332"/>
          </a:xfrm>
        </p:grpSpPr>
        <p:cxnSp>
          <p:nvCxnSpPr>
            <p:cNvPr id="47" name="Straight Arrow Connector 46"/>
            <p:cNvCxnSpPr/>
            <p:nvPr/>
          </p:nvCxnSpPr>
          <p:spPr>
            <a:xfrm>
              <a:off x="762000" y="4050595"/>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52400" y="3897868"/>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grpSp>
      <p:grpSp>
        <p:nvGrpSpPr>
          <p:cNvPr id="8" name="Group 7"/>
          <p:cNvGrpSpPr/>
          <p:nvPr/>
        </p:nvGrpSpPr>
        <p:grpSpPr>
          <a:xfrm>
            <a:off x="0" y="4454604"/>
            <a:ext cx="1981200" cy="369332"/>
            <a:chOff x="152400" y="4548993"/>
            <a:chExt cx="1981200" cy="369332"/>
          </a:xfrm>
        </p:grpSpPr>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grpSp>
      <p:grpSp>
        <p:nvGrpSpPr>
          <p:cNvPr id="7" name="Group 6"/>
          <p:cNvGrpSpPr/>
          <p:nvPr/>
        </p:nvGrpSpPr>
        <p:grpSpPr>
          <a:xfrm>
            <a:off x="0" y="5040868"/>
            <a:ext cx="1981200" cy="369332"/>
            <a:chOff x="152400" y="5257800"/>
            <a:chExt cx="1981200" cy="369332"/>
          </a:xfrm>
        </p:grpSpPr>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grpSp>
      <p:grpSp>
        <p:nvGrpSpPr>
          <p:cNvPr id="6" name="Group 5"/>
          <p:cNvGrpSpPr/>
          <p:nvPr/>
        </p:nvGrpSpPr>
        <p:grpSpPr>
          <a:xfrm>
            <a:off x="0" y="5650468"/>
            <a:ext cx="1981200" cy="369332"/>
            <a:chOff x="152400" y="5954941"/>
            <a:chExt cx="1981200" cy="369332"/>
          </a:xfrm>
        </p:grpSpPr>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grpSp>
      <p:sp>
        <p:nvSpPr>
          <p:cNvPr id="30" name="Rectangle 29"/>
          <p:cNvSpPr/>
          <p:nvPr/>
        </p:nvSpPr>
        <p:spPr>
          <a:xfrm>
            <a:off x="1066800" y="1524000"/>
            <a:ext cx="9144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flipH="1">
            <a:off x="3048000" y="1143000"/>
            <a:ext cx="76200" cy="3810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410200" y="762000"/>
            <a:ext cx="1295400" cy="230832"/>
          </a:xfrm>
          <a:prstGeom prst="rect">
            <a:avLst/>
          </a:prstGeom>
          <a:noFill/>
        </p:spPr>
        <p:txBody>
          <a:bodyPr wrap="square" rtlCol="0">
            <a:spAutoFit/>
          </a:bodyPr>
          <a:lstStyle/>
          <a:p>
            <a:r>
              <a:rPr lang="en-US" sz="900" dirty="0" smtClean="0">
                <a:solidFill>
                  <a:srgbClr val="0088DF"/>
                </a:solidFill>
              </a:rPr>
              <a:t>Product Notifications</a:t>
            </a:r>
            <a:endParaRPr lang="en-US" sz="900" dirty="0">
              <a:solidFill>
                <a:srgbClr val="0088DF"/>
              </a:solidFill>
            </a:endParaRPr>
          </a:p>
        </p:txBody>
      </p:sp>
      <p:cxnSp>
        <p:nvCxnSpPr>
          <p:cNvPr id="45" name="Straight Arrow Connector 44"/>
          <p:cNvCxnSpPr/>
          <p:nvPr/>
        </p:nvCxnSpPr>
        <p:spPr>
          <a:xfrm>
            <a:off x="6096000" y="990600"/>
            <a:ext cx="76200" cy="4572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39000" y="990600"/>
            <a:ext cx="76200" cy="304800"/>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629400" y="762000"/>
            <a:ext cx="1295400" cy="230832"/>
          </a:xfrm>
          <a:prstGeom prst="rect">
            <a:avLst/>
          </a:prstGeom>
          <a:noFill/>
        </p:spPr>
        <p:txBody>
          <a:bodyPr wrap="square" rtlCol="0">
            <a:spAutoFit/>
          </a:bodyPr>
          <a:lstStyle/>
          <a:p>
            <a:r>
              <a:rPr lang="en-US" sz="900" dirty="0" smtClean="0">
                <a:solidFill>
                  <a:srgbClr val="0088DF"/>
                </a:solidFill>
              </a:rPr>
              <a:t>Video Cloud Settings</a:t>
            </a:r>
            <a:endParaRPr lang="en-US" sz="900" dirty="0">
              <a:solidFill>
                <a:srgbClr val="0088DF"/>
              </a:solidFill>
            </a:endParaRPr>
          </a:p>
        </p:txBody>
      </p:sp>
      <p:sp>
        <p:nvSpPr>
          <p:cNvPr id="57" name="TextBox 56"/>
          <p:cNvSpPr txBox="1"/>
          <p:nvPr/>
        </p:nvSpPr>
        <p:spPr>
          <a:xfrm>
            <a:off x="228600" y="1524000"/>
            <a:ext cx="609600" cy="369332"/>
          </a:xfrm>
          <a:prstGeom prst="rect">
            <a:avLst/>
          </a:prstGeom>
          <a:noFill/>
        </p:spPr>
        <p:txBody>
          <a:bodyPr wrap="square" rtlCol="0">
            <a:spAutoFit/>
          </a:bodyPr>
          <a:lstStyle/>
          <a:p>
            <a:r>
              <a:rPr lang="en-US" sz="900" dirty="0" smtClean="0">
                <a:solidFill>
                  <a:srgbClr val="0088DF"/>
                </a:solidFill>
              </a:rPr>
              <a:t>Account Selector</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nchor="t"/>
          <a:lstStyle/>
          <a:p>
            <a:pPr eaLnBrk="1" hangingPunct="1"/>
            <a:r>
              <a:rPr lang="en-US" dirty="0"/>
              <a:t>Media Module Upload</a:t>
            </a:r>
          </a:p>
        </p:txBody>
      </p:sp>
      <p:pic>
        <p:nvPicPr>
          <p:cNvPr id="2" name="Picture 1"/>
          <p:cNvPicPr>
            <a:picLocks noChangeAspect="1"/>
          </p:cNvPicPr>
          <p:nvPr/>
        </p:nvPicPr>
        <p:blipFill>
          <a:blip r:embed="rId3"/>
          <a:stretch>
            <a:fillRect/>
          </a:stretch>
        </p:blipFill>
        <p:spPr>
          <a:xfrm>
            <a:off x="914400" y="1219200"/>
            <a:ext cx="7315200" cy="4889634"/>
          </a:xfrm>
          <a:prstGeom prst="rect">
            <a:avLst/>
          </a:prstGeom>
        </p:spPr>
      </p:pic>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676400"/>
            <a:ext cx="8229600" cy="4297919"/>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10" name="Rectangle 3"/>
          <p:cNvSpPr>
            <a:spLocks noChangeArrowheads="1"/>
          </p:cNvSpPr>
          <p:nvPr/>
        </p:nvSpPr>
        <p:spPr bwMode="auto">
          <a:xfrm>
            <a:off x="685800" y="12954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60960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57912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6749861" y="15412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6858000" y="12954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7" name="Rectangle 3"/>
          <p:cNvSpPr txBox="1">
            <a:spLocks noChangeArrowheads="1"/>
          </p:cNvSpPr>
          <p:nvPr/>
        </p:nvSpPr>
        <p:spPr bwMode="auto">
          <a:xfrm>
            <a:off x="1219200" y="609600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402118" y="16458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9" name="AutoShape 8"/>
          <p:cNvSpPr>
            <a:spLocks noChangeArrowheads="1"/>
          </p:cNvSpPr>
          <p:nvPr/>
        </p:nvSpPr>
        <p:spPr bwMode="auto">
          <a:xfrm flipH="1">
            <a:off x="762000" y="60198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2" name="Picture 1"/>
          <p:cNvPicPr>
            <a:picLocks noChangeAspect="1"/>
          </p:cNvPicPr>
          <p:nvPr/>
        </p:nvPicPr>
        <p:blipFill>
          <a:blip r:embed="rId3"/>
          <a:stretch>
            <a:fillRect/>
          </a:stretch>
        </p:blipFill>
        <p:spPr>
          <a:xfrm>
            <a:off x="1066800" y="1384033"/>
            <a:ext cx="7391400" cy="4940567"/>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sp>
        <p:nvSpPr>
          <p:cNvPr id="7" name="Down Arrow 6"/>
          <p:cNvSpPr/>
          <p:nvPr/>
        </p:nvSpPr>
        <p:spPr bwMode="auto">
          <a:xfrm>
            <a:off x="7525508" y="2743200"/>
            <a:ext cx="627892" cy="762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4"/>
          <a:stretch>
            <a:fillRect/>
          </a:stretch>
        </p:blipFill>
        <p:spPr>
          <a:xfrm>
            <a:off x="6858000" y="1066800"/>
            <a:ext cx="1905000" cy="1579941"/>
          </a:xfrm>
          <a:prstGeom prst="rect">
            <a:avLst/>
          </a:prstGeom>
        </p:spPr>
      </p:pic>
      <p:pic>
        <p:nvPicPr>
          <p:cNvPr id="3" name="Picture 2"/>
          <p:cNvPicPr>
            <a:picLocks noChangeAspect="1"/>
          </p:cNvPicPr>
          <p:nvPr/>
        </p:nvPicPr>
        <p:blipFill>
          <a:blip r:embed="rId5"/>
          <a:stretch>
            <a:fillRect/>
          </a:stretch>
        </p:blipFill>
        <p:spPr>
          <a:xfrm>
            <a:off x="6858000" y="3505200"/>
            <a:ext cx="1905000" cy="289785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12" name="Down Arrow 11"/>
          <p:cNvSpPr/>
          <p:nvPr/>
        </p:nvSpPr>
        <p:spPr bwMode="auto">
          <a:xfrm rot="5400000">
            <a:off x="6022005" y="50269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9" name="Picture 8"/>
          <p:cNvPicPr>
            <a:picLocks noChangeAspect="1"/>
          </p:cNvPicPr>
          <p:nvPr/>
        </p:nvPicPr>
        <p:blipFill>
          <a:blip r:embed="rId3"/>
          <a:stretch>
            <a:fillRect/>
          </a:stretch>
        </p:blipFill>
        <p:spPr>
          <a:xfrm>
            <a:off x="6858000" y="1066800"/>
            <a:ext cx="1905000" cy="1579941"/>
          </a:xfrm>
          <a:prstGeom prst="rect">
            <a:avLst/>
          </a:prstGeom>
        </p:spPr>
      </p:pic>
      <p:pic>
        <p:nvPicPr>
          <p:cNvPr id="2" name="Picture 1"/>
          <p:cNvPicPr>
            <a:picLocks noChangeAspect="1"/>
          </p:cNvPicPr>
          <p:nvPr/>
        </p:nvPicPr>
        <p:blipFill>
          <a:blip r:embed="rId4"/>
          <a:stretch>
            <a:fillRect/>
          </a:stretch>
        </p:blipFill>
        <p:spPr>
          <a:xfrm>
            <a:off x="6858001" y="3429000"/>
            <a:ext cx="1905000" cy="2873644"/>
          </a:xfrm>
          <a:prstGeom prst="rect">
            <a:avLst/>
          </a:prstGeom>
        </p:spPr>
      </p:pic>
      <p:pic>
        <p:nvPicPr>
          <p:cNvPr id="3" name="Picture 2"/>
          <p:cNvPicPr>
            <a:picLocks noChangeAspect="1"/>
          </p:cNvPicPr>
          <p:nvPr/>
        </p:nvPicPr>
        <p:blipFill>
          <a:blip r:embed="rId5"/>
          <a:stretch>
            <a:fillRect/>
          </a:stretch>
        </p:blipFill>
        <p:spPr>
          <a:xfrm>
            <a:off x="1143000" y="3733800"/>
            <a:ext cx="4813300" cy="242939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1219200"/>
            <a:ext cx="7577166" cy="4606263"/>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1981200"/>
            <a:ext cx="7928233" cy="289560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629400" y="24384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2" name="Picture 1"/>
          <p:cNvPicPr>
            <a:picLocks noChangeAspect="1"/>
          </p:cNvPicPr>
          <p:nvPr/>
        </p:nvPicPr>
        <p:blipFill>
          <a:blip r:embed="rId3"/>
          <a:stretch>
            <a:fillRect/>
          </a:stretch>
        </p:blipFill>
        <p:spPr>
          <a:xfrm>
            <a:off x="533400" y="1447800"/>
            <a:ext cx="8301880" cy="438202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3"/>
          <a:stretch>
            <a:fillRect/>
          </a:stretch>
        </p:blipFill>
        <p:spPr>
          <a:xfrm>
            <a:off x="4800600" y="3048000"/>
            <a:ext cx="4000500" cy="2265932"/>
          </a:xfrm>
          <a:prstGeom prst="rect">
            <a:avLst/>
          </a:prstGeom>
        </p:spPr>
      </p:pic>
      <p:pic>
        <p:nvPicPr>
          <p:cNvPr id="3" name="Picture 2"/>
          <p:cNvPicPr>
            <a:picLocks noChangeAspect="1"/>
          </p:cNvPicPr>
          <p:nvPr/>
        </p:nvPicPr>
        <p:blipFill>
          <a:blip r:embed="rId4"/>
          <a:stretch>
            <a:fillRect/>
          </a:stretch>
        </p:blipFill>
        <p:spPr>
          <a:xfrm>
            <a:off x="381000" y="3352800"/>
            <a:ext cx="3695700" cy="12838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a:t>
            </a:r>
            <a:r>
              <a:rPr lang="en-US" sz="1800" dirty="0" smtClean="0"/>
              <a:t>fields, </a:t>
            </a:r>
            <a:r>
              <a:rPr lang="en-US" sz="1800" dirty="0"/>
              <a:t>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39624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pic>
        <p:nvPicPr>
          <p:cNvPr id="2" name="Picture 1"/>
          <p:cNvPicPr>
            <a:picLocks noChangeAspect="1"/>
          </p:cNvPicPr>
          <p:nvPr/>
        </p:nvPicPr>
        <p:blipFill>
          <a:blip r:embed="rId3"/>
          <a:stretch>
            <a:fillRect/>
          </a:stretch>
        </p:blipFill>
        <p:spPr>
          <a:xfrm>
            <a:off x="1447800" y="4876800"/>
            <a:ext cx="6146800" cy="609600"/>
          </a:xfrm>
          <a:prstGeom prst="rect">
            <a:avLst/>
          </a:prstGeom>
        </p:spPr>
      </p:pic>
      <p:sp>
        <p:nvSpPr>
          <p:cNvPr id="6" name="Rectangle 4"/>
          <p:cNvSpPr>
            <a:spLocks noChangeArrowheads="1"/>
          </p:cNvSpPr>
          <p:nvPr/>
        </p:nvSpPr>
        <p:spPr bwMode="auto">
          <a:xfrm>
            <a:off x="6553200" y="4800600"/>
            <a:ext cx="914400" cy="7620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a:t>
            </a:r>
            <a:r>
              <a:rPr lang="en-US" dirty="0" smtClean="0"/>
              <a:t>Video </a:t>
            </a:r>
            <a:r>
              <a:rPr lang="en-US" dirty="0"/>
              <a:t>T</a:t>
            </a:r>
            <a:r>
              <a:rPr lang="en-US" dirty="0" smtClean="0"/>
              <a: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a:t>
            </a:r>
            <a:r>
              <a:rPr lang="en-US" dirty="0" smtClean="0"/>
              <a:t>Playlist </a:t>
            </a:r>
            <a:r>
              <a:rPr lang="en-US" dirty="0"/>
              <a:t>T</a:t>
            </a:r>
            <a:r>
              <a:rPr lang="en-US" dirty="0" smtClean="0"/>
              <a: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a:t>
            </a:r>
            <a:r>
              <a:rPr lang="en-US" dirty="0" smtClean="0"/>
              <a:t>Playlist </a:t>
            </a:r>
            <a:r>
              <a:rPr lang="en-US" dirty="0"/>
              <a:t>T</a:t>
            </a:r>
            <a:r>
              <a:rPr lang="en-US" dirty="0" smtClean="0"/>
              <a: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3" name="Picture 2"/>
          <p:cNvPicPr>
            <a:picLocks noChangeAspect="1"/>
          </p:cNvPicPr>
          <p:nvPr/>
        </p:nvPicPr>
        <p:blipFill>
          <a:blip r:embed="rId3"/>
          <a:stretch>
            <a:fillRect/>
          </a:stretch>
        </p:blipFill>
        <p:spPr>
          <a:xfrm>
            <a:off x="1752600" y="1676400"/>
            <a:ext cx="6959000" cy="465154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 - a grouping of videos</a:t>
            </a:r>
          </a:p>
          <a:p>
            <a:pPr marL="284163" indent="-284163" defTabSz="914400" eaLnBrk="1" hangingPunct="1"/>
            <a:endParaRPr lang="en-US" sz="1800" dirty="0" smtClean="0"/>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a:t>
            </a:r>
          </a:p>
          <a:p>
            <a:r>
              <a:rPr lang="en-US" sz="3600" dirty="0" smtClean="0">
                <a:solidFill>
                  <a:schemeClr val="bg1"/>
                </a:solidFill>
                <a:latin typeface="Arial'" charset="0"/>
                <a:cs typeface="ＭＳ Ｐゴシック" charset="-128"/>
              </a:rPr>
              <a:t>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pic>
        <p:nvPicPr>
          <p:cNvPr id="2" name="Picture 1"/>
          <p:cNvPicPr>
            <a:picLocks noChangeAspect="1"/>
          </p:cNvPicPr>
          <p:nvPr/>
        </p:nvPicPr>
        <p:blipFill>
          <a:blip r:embed="rId7"/>
          <a:stretch>
            <a:fillRect/>
          </a:stretch>
        </p:blipFill>
        <p:spPr>
          <a:xfrm>
            <a:off x="3124199" y="4876800"/>
            <a:ext cx="4444833" cy="1828800"/>
          </a:xfrm>
          <a:prstGeom prst="rect">
            <a:avLst/>
          </a:prstGeom>
        </p:spPr>
      </p:pic>
      <p:sp>
        <p:nvSpPr>
          <p:cNvPr id="29" name="Frame 28"/>
          <p:cNvSpPr/>
          <p:nvPr/>
        </p:nvSpPr>
        <p:spPr bwMode="auto">
          <a:xfrm>
            <a:off x="6324600" y="5715000"/>
            <a:ext cx="990600" cy="1066800"/>
          </a:xfrm>
          <a:prstGeom prst="frame">
            <a:avLst>
              <a:gd name="adj1" fmla="val 4614"/>
            </a:avLst>
          </a:prstGeom>
          <a:solidFill>
            <a:srgbClr val="FF0000"/>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7105724" cy="4363878"/>
          </a:xfrm>
        </p:spPr>
        <p:txBody>
          <a:bodyPr>
            <a:normAutofit/>
          </a:bodyPr>
          <a:lstStyle/>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Utilization</a:t>
            </a:r>
          </a:p>
          <a:p>
            <a:pPr lvl="1"/>
            <a:r>
              <a:rPr lang="en-US" sz="1800" dirty="0" smtClean="0"/>
              <a:t>More on the way…</a:t>
            </a:r>
          </a:p>
          <a:p>
            <a:pPr marL="287093" lvl="1" indent="0">
              <a:buNone/>
            </a:pPr>
            <a:endParaRPr lang="en-US" sz="1800" dirty="0" smtClean="0"/>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p>
          <a:p>
            <a:r>
              <a:rPr lang="en-US" sz="1800" dirty="0" smtClean="0"/>
              <a:t>Analytics API available so you can create your own custom reports</a:t>
            </a:r>
          </a:p>
          <a:p>
            <a:r>
              <a:rPr lang="en-US" sz="1800" dirty="0" smtClean="0"/>
              <a:t>Reports are ‘printer friendly’</a:t>
            </a:r>
            <a:endParaRPr lang="en-US" sz="1800" dirty="0"/>
          </a:p>
        </p:txBody>
      </p:sp>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 a Metric</a:t>
            </a:r>
          </a:p>
          <a:p>
            <a:pPr lvl="1"/>
            <a:r>
              <a:rPr lang="en-US" sz="1800" dirty="0" smtClean="0"/>
              <a:t>Video Views</a:t>
            </a:r>
          </a:p>
          <a:p>
            <a:pPr lvl="1"/>
            <a:r>
              <a:rPr lang="en-US" sz="1800" dirty="0" smtClean="0"/>
              <a:t>Video Impressions</a:t>
            </a:r>
          </a:p>
          <a:p>
            <a:pPr lvl="1"/>
            <a:r>
              <a:rPr lang="en-US" sz="1800" dirty="0" smtClean="0"/>
              <a:t>Viewed </a:t>
            </a:r>
            <a:r>
              <a:rPr lang="en-US" sz="1800" dirty="0" smtClean="0"/>
              <a:t>Minutes</a:t>
            </a:r>
          </a:p>
          <a:p>
            <a:pPr lvl="1"/>
            <a:r>
              <a:rPr lang="en-US" sz="1800" dirty="0" smtClean="0"/>
              <a:t>Play Rate</a:t>
            </a:r>
          </a:p>
          <a:p>
            <a:pPr lvl="1"/>
            <a:r>
              <a:rPr lang="en-US" sz="1800" dirty="0" smtClean="0"/>
              <a:t>Engagement Score</a:t>
            </a:r>
            <a:endParaRPr lang="en-US" sz="1800" dirty="0" smtClean="0"/>
          </a:p>
        </p:txBody>
      </p:sp>
      <p:pic>
        <p:nvPicPr>
          <p:cNvPr id="2" name="Picture 1"/>
          <p:cNvPicPr>
            <a:picLocks noChangeAspect="1"/>
          </p:cNvPicPr>
          <p:nvPr/>
        </p:nvPicPr>
        <p:blipFill>
          <a:blip r:embed="rId6"/>
          <a:stretch>
            <a:fillRect/>
          </a:stretch>
        </p:blipFill>
        <p:spPr>
          <a:xfrm>
            <a:off x="1143000" y="3352800"/>
            <a:ext cx="6629400" cy="291693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2514600" y="762000"/>
            <a:ext cx="3733800" cy="5566233"/>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a:t>
            </a:r>
          </a:p>
          <a:p>
            <a:pPr lvl="1"/>
            <a:r>
              <a:rPr lang="en-US" sz="1800" dirty="0" smtClean="0"/>
              <a:t>Video</a:t>
            </a:r>
          </a:p>
          <a:p>
            <a:pPr lvl="1"/>
            <a:r>
              <a:rPr lang="en-US" sz="1800" dirty="0" smtClean="0"/>
              <a:t>Player</a:t>
            </a:r>
          </a:p>
          <a:p>
            <a:pPr lvl="1"/>
            <a:r>
              <a:rPr lang="en-US" sz="1800" dirty="0" smtClean="0"/>
              <a:t>Source of Traffic</a:t>
            </a:r>
          </a:p>
          <a:p>
            <a:pPr lvl="1"/>
            <a:r>
              <a:rPr lang="en-US" sz="1800" dirty="0" smtClean="0"/>
              <a:t>Country</a:t>
            </a:r>
          </a:p>
          <a:p>
            <a:pPr lvl="1"/>
            <a:r>
              <a:rPr lang="en-US" sz="1800" dirty="0" smtClean="0"/>
              <a:t>Device</a:t>
            </a:r>
          </a:p>
          <a:p>
            <a:pPr lvl="1"/>
            <a:r>
              <a:rPr lang="en-US" sz="1800" dirty="0" smtClean="0"/>
              <a:t>Device Type</a:t>
            </a:r>
          </a:p>
          <a:p>
            <a:pPr lvl="1"/>
            <a:r>
              <a:rPr lang="en-US" sz="1800" dirty="0" smtClean="0"/>
              <a:t>Device OS</a:t>
            </a:r>
          </a:p>
          <a:p>
            <a:pPr lvl="1"/>
            <a:r>
              <a:rPr lang="en-US" sz="1800" dirty="0" smtClean="0"/>
              <a:t>Day</a:t>
            </a:r>
          </a:p>
        </p:txBody>
      </p:sp>
      <p:pic>
        <p:nvPicPr>
          <p:cNvPr id="3" name="Picture 2"/>
          <p:cNvPicPr>
            <a:picLocks noChangeAspect="1"/>
          </p:cNvPicPr>
          <p:nvPr/>
        </p:nvPicPr>
        <p:blipFill>
          <a:blip r:embed="rId6"/>
          <a:stretch>
            <a:fillRect/>
          </a:stretch>
        </p:blipFill>
        <p:spPr>
          <a:xfrm>
            <a:off x="2590800" y="685800"/>
            <a:ext cx="5486400" cy="56204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2" name="Picture 1"/>
          <p:cNvPicPr>
            <a:picLocks noChangeAspect="1"/>
          </p:cNvPicPr>
          <p:nvPr/>
        </p:nvPicPr>
        <p:blipFill>
          <a:blip r:embed="rId6"/>
          <a:stretch>
            <a:fillRect/>
          </a:stretch>
        </p:blipFill>
        <p:spPr>
          <a:xfrm>
            <a:off x="1752600" y="1676400"/>
            <a:ext cx="5638800" cy="4486397"/>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a:t>
            </a:r>
          </a:p>
          <a:p>
            <a:pPr lvl="1"/>
            <a:r>
              <a:rPr lang="en-US" sz="1800" dirty="0" smtClean="0"/>
              <a:t>Video</a:t>
            </a:r>
          </a:p>
          <a:p>
            <a:pPr lvl="1"/>
            <a:r>
              <a:rPr lang="en-US" sz="1800" dirty="0" smtClean="0"/>
              <a:t>Player</a:t>
            </a:r>
          </a:p>
          <a:p>
            <a:pPr lvl="1"/>
            <a:r>
              <a:rPr lang="en-US" sz="1800" dirty="0" smtClean="0"/>
              <a:t>Day</a:t>
            </a:r>
          </a:p>
        </p:txBody>
      </p:sp>
      <p:pic>
        <p:nvPicPr>
          <p:cNvPr id="5" name="Picture 4"/>
          <p:cNvPicPr>
            <a:picLocks noChangeAspect="1"/>
          </p:cNvPicPr>
          <p:nvPr/>
        </p:nvPicPr>
        <p:blipFill>
          <a:blip r:embed="rId6"/>
          <a:stretch>
            <a:fillRect/>
          </a:stretch>
        </p:blipFill>
        <p:spPr>
          <a:xfrm>
            <a:off x="2819400" y="1600200"/>
            <a:ext cx="5864072" cy="4800600"/>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3" name="Picture 2"/>
          <p:cNvPicPr>
            <a:picLocks noChangeAspect="1"/>
          </p:cNvPicPr>
          <p:nvPr/>
        </p:nvPicPr>
        <p:blipFill>
          <a:blip r:embed="rId6"/>
          <a:stretch>
            <a:fillRect/>
          </a:stretch>
        </p:blipFill>
        <p:spPr>
          <a:xfrm>
            <a:off x="1828800" y="1600200"/>
            <a:ext cx="5904267" cy="4648200"/>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Video </a:t>
            </a:r>
            <a:r>
              <a:rPr lang="en-US" sz="1800" dirty="0"/>
              <a:t>playback </a:t>
            </a:r>
            <a:r>
              <a:rPr lang="en-US" sz="1800" dirty="0" smtClean="0"/>
              <a:t>in preview player will </a:t>
            </a:r>
            <a:r>
              <a:rPr lang="en-US" sz="1800" dirty="0"/>
              <a:t>sync with the </a:t>
            </a:r>
            <a:r>
              <a:rPr lang="en-US" sz="1800" dirty="0" smtClean="0"/>
              <a:t>time point </a:t>
            </a:r>
            <a:r>
              <a:rPr lang="en-US" sz="1800" dirty="0"/>
              <a:t>on the graph to help publishers understand impact of scene changes on audience </a:t>
            </a:r>
            <a:r>
              <a:rPr lang="en-US" sz="1800" dirty="0" smtClean="0"/>
              <a:t>engagement</a:t>
            </a:r>
          </a:p>
        </p:txBody>
      </p:sp>
      <p:pic>
        <p:nvPicPr>
          <p:cNvPr id="2" name="Picture 1"/>
          <p:cNvPicPr>
            <a:picLocks noChangeAspect="1"/>
          </p:cNvPicPr>
          <p:nvPr/>
        </p:nvPicPr>
        <p:blipFill>
          <a:blip r:embed="rId6"/>
          <a:stretch>
            <a:fillRect/>
          </a:stretch>
        </p:blipFill>
        <p:spPr>
          <a:xfrm>
            <a:off x="914400" y="2514600"/>
            <a:ext cx="7543800" cy="3335562"/>
          </a:xfrm>
          <a:prstGeom prst="rect">
            <a:avLst/>
          </a:prstGeom>
        </p:spPr>
      </p:pic>
    </p:spTree>
    <p:extLst>
      <p:ext uri="{BB962C8B-B14F-4D97-AF65-F5344CB8AC3E}">
        <p14:creationId xmlns:p14="http://schemas.microsoft.com/office/powerpoint/2010/main" val="135478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Utilization</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utilization</a:t>
            </a:r>
          </a:p>
          <a:p>
            <a:r>
              <a:rPr lang="en-US" sz="1800" dirty="0" smtClean="0"/>
              <a:t>View utilization by</a:t>
            </a:r>
          </a:p>
          <a:p>
            <a:pPr lvl="1"/>
            <a:r>
              <a:rPr lang="en-US" sz="1800" dirty="0" smtClean="0"/>
              <a:t>Day</a:t>
            </a:r>
          </a:p>
          <a:p>
            <a:pPr lvl="1"/>
            <a:r>
              <a:rPr lang="en-US" sz="1800" dirty="0" smtClean="0"/>
              <a:t>Video</a:t>
            </a:r>
          </a:p>
          <a:p>
            <a:pPr lvl="1"/>
            <a:r>
              <a:rPr lang="en-US" sz="1800" dirty="0" smtClean="0"/>
              <a:t>Player</a:t>
            </a:r>
          </a:p>
        </p:txBody>
      </p:sp>
      <p:pic>
        <p:nvPicPr>
          <p:cNvPr id="2" name="Picture 1"/>
          <p:cNvPicPr>
            <a:picLocks noChangeAspect="1"/>
          </p:cNvPicPr>
          <p:nvPr/>
        </p:nvPicPr>
        <p:blipFill>
          <a:blip r:embed="rId6"/>
          <a:stretch>
            <a:fillRect/>
          </a:stretch>
        </p:blipFill>
        <p:spPr>
          <a:xfrm>
            <a:off x="2819400" y="1600200"/>
            <a:ext cx="5410200" cy="4777387"/>
          </a:xfrm>
          <a:prstGeom prst="rect">
            <a:avLst/>
          </a:prstGeom>
        </p:spPr>
      </p:pic>
    </p:spTree>
    <p:extLst>
      <p:ext uri="{BB962C8B-B14F-4D97-AF65-F5344CB8AC3E}">
        <p14:creationId xmlns:p14="http://schemas.microsoft.com/office/powerpoint/2010/main" val="6739858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76</a:t>
            </a:fld>
            <a:endParaRPr lang="en-US" dirty="0"/>
          </a:p>
        </p:txBody>
      </p:sp>
    </p:spTree>
  </p:cSld>
  <p:clrMapOvr>
    <a:masterClrMapping/>
  </p:clrMapOvr>
  <p:transition xmlns:p14="http://schemas.microsoft.com/office/powerpoint/2010/mai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O</a:t>
            </a:r>
            <a:r>
              <a:rPr lang="en-US" sz="1800" dirty="0" smtClean="0"/>
              <a:t>pens Utilization Report in Analytics module</a:t>
            </a:r>
            <a:r>
              <a:rPr lang="en-US" sz="1800" dirty="0"/>
              <a:t/>
            </a:r>
            <a:br>
              <a:rPr lang="en-US" sz="1800" dirty="0"/>
            </a:br>
            <a:endParaRPr lang="en-US" sz="1800" dirty="0" smtClean="0"/>
          </a:p>
          <a:p>
            <a:pPr marL="284163" indent="-284163" defTabSz="914400" eaLnBrk="1" hangingPunct="1">
              <a:lnSpc>
                <a:spcPct val="90000"/>
              </a:lnSpc>
            </a:pPr>
            <a:r>
              <a:rPr lang="en-US" sz="1800" dirty="0" smtClean="0"/>
              <a:t>Provides information on:</a:t>
            </a:r>
          </a:p>
          <a:p>
            <a:pPr marL="692150" lvl="1" indent="-234950" defTabSz="914400">
              <a:lnSpc>
                <a:spcPct val="90000"/>
              </a:lnSpc>
            </a:pPr>
            <a:r>
              <a:rPr lang="en-US" sz="1800" dirty="0"/>
              <a:t>Total Bandwidth</a:t>
            </a:r>
          </a:p>
          <a:p>
            <a:pPr marL="692150" lvl="1" indent="-234950" defTabSz="914400">
              <a:lnSpc>
                <a:spcPct val="90000"/>
              </a:lnSpc>
            </a:pPr>
            <a:r>
              <a:rPr lang="en-US" sz="1800" dirty="0"/>
              <a:t>Video Bandwidth</a:t>
            </a:r>
          </a:p>
          <a:p>
            <a:pPr marL="692150" lvl="1" indent="-234950" defTabSz="914400">
              <a:lnSpc>
                <a:spcPct val="90000"/>
              </a:lnSpc>
            </a:pPr>
            <a:r>
              <a:rPr lang="en-US" sz="1800" dirty="0"/>
              <a:t>Video Views</a:t>
            </a:r>
          </a:p>
          <a:p>
            <a:endParaRPr lang="en-US" sz="1800" dirty="0" smtClean="0"/>
          </a:p>
          <a:p>
            <a:r>
              <a:rPr lang="en-US" sz="1800" dirty="0" smtClean="0"/>
              <a:t>Report dimensions</a:t>
            </a:r>
            <a:endParaRPr lang="en-US" sz="1800" dirty="0"/>
          </a:p>
          <a:p>
            <a:pPr marL="692150" lvl="1" indent="-234950" defTabSz="914400" eaLnBrk="1" hangingPunct="1">
              <a:lnSpc>
                <a:spcPct val="90000"/>
              </a:lnSpc>
            </a:pPr>
            <a:r>
              <a:rPr lang="en-US" sz="1800" dirty="0" smtClean="0"/>
              <a:t>Day</a:t>
            </a:r>
          </a:p>
          <a:p>
            <a:pPr marL="692150" lvl="1" indent="-234950" defTabSz="914400" eaLnBrk="1" hangingPunct="1">
              <a:lnSpc>
                <a:spcPct val="90000"/>
              </a:lnSpc>
            </a:pPr>
            <a:r>
              <a:rPr lang="en-US" sz="1800" dirty="0" smtClean="0"/>
              <a:t>Video</a:t>
            </a:r>
          </a:p>
          <a:p>
            <a:pPr marL="692150" lvl="1" indent="-234950" defTabSz="914400" eaLnBrk="1" hangingPunct="1">
              <a:lnSpc>
                <a:spcPct val="90000"/>
              </a:lnSpc>
            </a:pPr>
            <a:r>
              <a:rPr lang="en-US" sz="1800" dirty="0" smtClean="0"/>
              <a:t>Player</a:t>
            </a: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38862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60959"/>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80</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81</a:t>
            </a:fld>
            <a:endParaRPr lang="en-US" dirty="0"/>
          </a:p>
        </p:txBody>
      </p:sp>
      <p:sp>
        <p:nvSpPr>
          <p:cNvPr id="7" name="TextBox 6"/>
          <p:cNvSpPr txBox="1"/>
          <p:nvPr/>
        </p:nvSpPr>
        <p:spPr>
          <a:xfrm>
            <a:off x="304800" y="2971800"/>
            <a:ext cx="2895600" cy="830997"/>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9" name="Right Arrow 8"/>
          <p:cNvSpPr/>
          <p:nvPr/>
        </p:nvSpPr>
        <p:spPr bwMode="auto">
          <a:xfrm>
            <a:off x="3124200" y="3048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3" name="Picture 2"/>
          <p:cNvPicPr>
            <a:picLocks noChangeAspect="1"/>
          </p:cNvPicPr>
          <p:nvPr/>
        </p:nvPicPr>
        <p:blipFill>
          <a:blip r:embed="rId2"/>
          <a:stretch>
            <a:fillRect/>
          </a:stretch>
        </p:blipFill>
        <p:spPr>
          <a:xfrm>
            <a:off x="3733800" y="2667000"/>
            <a:ext cx="5194300" cy="1342117"/>
          </a:xfrm>
          <a:prstGeom prst="rect">
            <a:avLst/>
          </a:prstGeom>
        </p:spPr>
      </p:pic>
    </p:spTree>
  </p:cSld>
  <p:clrMapOvr>
    <a:masterClrMapping/>
  </p:clrMapOvr>
  <p:transition xmlns:p14="http://schemas.microsoft.com/office/powerpoint/2010/mai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a:t>
            </a:r>
            <a:r>
              <a:rPr lang="en-US" sz="1800" dirty="0" smtClean="0"/>
              <a:t>Training </a:t>
            </a:r>
            <a:r>
              <a:rPr lang="en-US" sz="1800" dirty="0" smtClean="0"/>
              <a:t>On-</a:t>
            </a:r>
            <a:r>
              <a:rPr lang="en-US" sz="1800" dirty="0" smtClean="0"/>
              <a:t>Demand Courses</a:t>
            </a:r>
            <a:endParaRPr lang="en-US" sz="1800" dirty="0" smtClean="0"/>
          </a:p>
          <a:p>
            <a:pPr marL="571256" lvl="1" indent="-284163" defTabSz="914400">
              <a:lnSpc>
                <a:spcPct val="90000"/>
              </a:lnSpc>
            </a:pPr>
            <a:r>
              <a:rPr lang="en-US" sz="1800" dirty="0" smtClean="0">
                <a:hlinkClick r:id="rId6"/>
              </a:rPr>
              <a:t>http</a:t>
            </a:r>
            <a:r>
              <a:rPr lang="en-US" sz="1800" dirty="0">
                <a:hlinkClick r:id="rId6"/>
              </a:rPr>
              <a:t>://ondemand.brightcovelearning.com</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Training Videos</a:t>
            </a:r>
            <a:endParaRPr lang="en-US" sz="1800" dirty="0"/>
          </a:p>
          <a:p>
            <a:pPr marL="571256" lvl="1" indent="-284163" defTabSz="914400">
              <a:lnSpc>
                <a:spcPct val="90000"/>
              </a:lnSpc>
            </a:pPr>
            <a:r>
              <a:rPr lang="en-US" sz="1800" dirty="0">
                <a:hlinkClick r:id="rId7"/>
              </a:rPr>
              <a:t>http://</a:t>
            </a:r>
            <a:r>
              <a:rPr lang="en-US" sz="1800" dirty="0" err="1">
                <a:hlinkClick r:id="rId7"/>
              </a:rPr>
              <a:t>video.brightcovelearning.com</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smtClean="0"/>
              <a:t>Quick </a:t>
            </a:r>
            <a:r>
              <a:rPr lang="en-US" sz="1800" dirty="0"/>
              <a:t>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3" name="Picture 2"/>
          <p:cNvPicPr>
            <a:picLocks noChangeAspect="1"/>
          </p:cNvPicPr>
          <p:nvPr/>
        </p:nvPicPr>
        <p:blipFill>
          <a:blip r:embed="rId6"/>
          <a:stretch>
            <a:fillRect/>
          </a:stretch>
        </p:blipFill>
        <p:spPr>
          <a:xfrm>
            <a:off x="1676400" y="1752600"/>
            <a:ext cx="5943600" cy="4696842"/>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2" name="Picture 1"/>
          <p:cNvPicPr>
            <a:picLocks noChangeAspect="1"/>
          </p:cNvPicPr>
          <p:nvPr/>
        </p:nvPicPr>
        <p:blipFill>
          <a:blip r:embed="rId3"/>
          <a:stretch>
            <a:fillRect/>
          </a:stretch>
        </p:blipFill>
        <p:spPr>
          <a:xfrm>
            <a:off x="1447800" y="1066800"/>
            <a:ext cx="6397358" cy="518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5" name="Picture 4"/>
          <p:cNvPicPr>
            <a:picLocks noChangeAspect="1"/>
          </p:cNvPicPr>
          <p:nvPr/>
        </p:nvPicPr>
        <p:blipFill>
          <a:blip r:embed="rId3"/>
          <a:stretch>
            <a:fillRect/>
          </a:stretch>
        </p:blipFill>
        <p:spPr>
          <a:xfrm>
            <a:off x="3048000" y="3733800"/>
            <a:ext cx="2743200" cy="1960959"/>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3" name="Picture 2"/>
          <p:cNvPicPr>
            <a:picLocks noChangeAspect="1"/>
          </p:cNvPicPr>
          <p:nvPr/>
        </p:nvPicPr>
        <p:blipFill>
          <a:blip r:embed="rId3"/>
          <a:stretch>
            <a:fillRect/>
          </a:stretch>
        </p:blipFill>
        <p:spPr>
          <a:xfrm>
            <a:off x="3200400" y="533399"/>
            <a:ext cx="4876800" cy="565905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4" name="Picture 3"/>
          <p:cNvPicPr>
            <a:picLocks noChangeAspect="1"/>
          </p:cNvPicPr>
          <p:nvPr/>
        </p:nvPicPr>
        <p:blipFill>
          <a:blip r:embed="rId3"/>
          <a:stretch>
            <a:fillRect/>
          </a:stretch>
        </p:blipFill>
        <p:spPr>
          <a:xfrm>
            <a:off x="838200" y="1905000"/>
            <a:ext cx="7543800" cy="4190232"/>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r>
              <a:rPr lang="en-US" sz="1800" dirty="0" smtClean="0"/>
              <a:t>Analytics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24987</TotalTime>
  <Words>2812</Words>
  <Application>Microsoft Macintosh PowerPoint</Application>
  <PresentationFormat>On-screen Show (4:3)</PresentationFormat>
  <Paragraphs>772</Paragraphs>
  <Slides>94</Slides>
  <Notes>88</Notes>
  <HiddenSlides>0</HiddenSlides>
  <MMClips>0</MMClips>
  <ScaleCrop>false</ScaleCrop>
  <HeadingPairs>
    <vt:vector size="4" baseType="variant">
      <vt:variant>
        <vt:lpstr>Theme</vt:lpstr>
      </vt:variant>
      <vt:variant>
        <vt:i4>7</vt:i4>
      </vt:variant>
      <vt:variant>
        <vt:lpstr>Slide Titles</vt:lpstr>
      </vt:variant>
      <vt:variant>
        <vt:i4>94</vt:i4>
      </vt:variant>
    </vt:vector>
  </HeadingPairs>
  <TitlesOfParts>
    <vt:vector size="101"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Analytics Module - engagement</vt:lpstr>
      <vt:lpstr>Analytics Module - Utilization</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680</cp:revision>
  <cp:lastPrinted>2010-05-19T21:32:53Z</cp:lastPrinted>
  <dcterms:created xsi:type="dcterms:W3CDTF">2013-02-13T14:01:47Z</dcterms:created>
  <dcterms:modified xsi:type="dcterms:W3CDTF">2015-03-23T20:39:36Z</dcterms:modified>
</cp:coreProperties>
</file>